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91" r:id="rId3"/>
    <p:sldId id="306" r:id="rId4"/>
    <p:sldId id="294" r:id="rId5"/>
    <p:sldId id="275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</p:sldIdLst>
  <p:sldSz cx="9144000" cy="5143500" type="screen16x9"/>
  <p:notesSz cx="7010400" cy="9296400"/>
  <p:embeddedFontLst>
    <p:embeddedFont>
      <p:font typeface="Economica" panose="020B0604020202020204" charset="0"/>
      <p:regular r:id="rId17"/>
      <p:bold r:id="rId18"/>
      <p:italic r:id="rId19"/>
      <p:boldItalic r:id="rId20"/>
    </p:embeddedFont>
    <p:embeddedFont>
      <p:font typeface="Gill Sans MT" panose="020B0502020104020203" pitchFamily="34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4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1694D32-8944-4FFB-A3EF-AD25BE2BD4F4}">
  <a:tblStyle styleId="{E1694D32-8944-4FFB-A3EF-AD25BE2BD4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64"/>
    <p:restoredTop sz="94726"/>
  </p:normalViewPr>
  <p:slideViewPr>
    <p:cSldViewPr snapToGrid="0">
      <p:cViewPr varScale="1">
        <p:scale>
          <a:sx n="103" d="100"/>
          <a:sy n="103" d="100"/>
        </p:scale>
        <p:origin x="1301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upcoming year is supported by revenues collected through water or water and sewer bills collected throughout the year</a:t>
            </a:r>
          </a:p>
          <a:p>
            <a:r>
              <a:rPr lang="en-US" dirty="0"/>
              <a:t>At the end of the year you may have added or reduced the Fund Balance based on spending compared to collections of revenue from water and water and sewer bill payers</a:t>
            </a:r>
          </a:p>
          <a:p>
            <a:r>
              <a:rPr lang="en-US" dirty="0"/>
              <a:t>And the Fund Balance is reduced when the dollars in the Fund Balance are used for capital improvements and non-repeating expenditures</a:t>
            </a:r>
          </a:p>
        </p:txBody>
      </p:sp>
    </p:spTree>
    <p:extLst>
      <p:ext uri="{BB962C8B-B14F-4D97-AF65-F5344CB8AC3E}">
        <p14:creationId xmlns:p14="http://schemas.microsoft.com/office/powerpoint/2010/main" val="1884549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In the case of multiple dwelling buildings with one meter, the whole building pays one fixed cost which is divided among the unit</a:t>
            </a:r>
          </a:p>
          <a:p>
            <a:pPr lvl="1"/>
            <a:r>
              <a:rPr lang="en-US" sz="1600" dirty="0"/>
              <a:t>Each unit pays a fraction of the fixed cost, in comparison, the same number of houses would require paying the full fixed cost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51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0585B-8B91-1604-488B-C008A8584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9A3EFE-62AD-A5BE-097E-FC3F01E8E2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C6D5A7-1DA8-1066-3779-A947BA05E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170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666A5-FBA3-755C-37ED-29BAD616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2ED995-A435-B3B1-AB08-7BDC675CEB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78D7E8-9EB6-FCC6-0EFA-F51657847E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72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Gill Sans MT" panose="020B0502020104020203" pitchFamily="34" charset="77"/>
              </a:rPr>
              <a:t>Utility Task Force Recommendations</a:t>
            </a:r>
            <a:br>
              <a:rPr lang="en" sz="2400" dirty="0">
                <a:latin typeface="Gill Sans MT" panose="020B0502020104020203" pitchFamily="34" charset="77"/>
              </a:rPr>
            </a:br>
            <a:endParaRPr sz="2400" dirty="0">
              <a:latin typeface="Gill Sans MT" panose="020B0502020104020203" pitchFamily="34" charset="77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4294967295"/>
          </p:nvPr>
        </p:nvSpPr>
        <p:spPr>
          <a:xfrm>
            <a:off x="3044700" y="3116580"/>
            <a:ext cx="3054600" cy="17098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dirty="0">
                <a:latin typeface="Gill Sans MT" panose="020B0502020104020203" pitchFamily="34" charset="77"/>
                <a:ea typeface="Economica"/>
                <a:cs typeface="Economica"/>
                <a:sym typeface="Economica"/>
              </a:rPr>
              <a:t>Presented to</a:t>
            </a: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dirty="0">
                <a:latin typeface="Gill Sans MT" panose="020B0502020104020203" pitchFamily="34" charset="77"/>
                <a:ea typeface="Economica"/>
                <a:cs typeface="Economica"/>
                <a:sym typeface="Economica"/>
              </a:rPr>
              <a:t> Select Board Members</a:t>
            </a: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dirty="0">
                <a:latin typeface="Gill Sans MT" panose="020B0502020104020203" pitchFamily="34" charset="77"/>
                <a:ea typeface="Economica"/>
                <a:cs typeface="Economica"/>
                <a:sym typeface="Economica"/>
              </a:rPr>
              <a:t>September 1, 2026</a:t>
            </a:r>
            <a:endParaRPr sz="2200" dirty="0">
              <a:latin typeface="Gill Sans MT" panose="020B0502020104020203" pitchFamily="34" charset="77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E1F98-3668-DF10-EEF9-E30D97C8B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D2511-2B01-274A-CFB9-CD21956C8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24135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Recommendation #2: Proposed Rates for Water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F7CED-C941-F149-3B1D-D13ABEB55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705" y="638917"/>
            <a:ext cx="8540307" cy="1060343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The fixed rate remains the same as the current fixed rate with the multiplier applied based on meter size – called </a:t>
            </a:r>
            <a:r>
              <a:rPr lang="en-US" sz="2000" u="sng" dirty="0"/>
              <a:t>Meter Fee</a:t>
            </a:r>
          </a:p>
          <a:p>
            <a:pPr lvl="1"/>
            <a:r>
              <a:rPr lang="en-US" dirty="0"/>
              <a:t>Multiplier applied to the model for predictions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AE7F04-BF32-BA1A-3AEB-4DE846B86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422353"/>
              </p:ext>
            </p:extLst>
          </p:nvPr>
        </p:nvGraphicFramePr>
        <p:xfrm>
          <a:off x="251459" y="2071370"/>
          <a:ext cx="5844541" cy="2368824"/>
        </p:xfrm>
        <a:graphic>
          <a:graphicData uri="http://schemas.openxmlformats.org/drawingml/2006/table">
            <a:tbl>
              <a:tblPr firstRow="1" bandRow="1">
                <a:tableStyleId>{E1694D32-8944-4FFB-A3EF-AD25BE2BD4F4}</a:tableStyleId>
              </a:tblPr>
              <a:tblGrid>
                <a:gridCol w="998221">
                  <a:extLst>
                    <a:ext uri="{9D8B030D-6E8A-4147-A177-3AD203B41FA5}">
                      <a16:colId xmlns:a16="http://schemas.microsoft.com/office/drawing/2014/main" val="2172432549"/>
                    </a:ext>
                  </a:extLst>
                </a:gridCol>
                <a:gridCol w="996740">
                  <a:extLst>
                    <a:ext uri="{9D8B030D-6E8A-4147-A177-3AD203B41FA5}">
                      <a16:colId xmlns:a16="http://schemas.microsoft.com/office/drawing/2014/main" val="3967726793"/>
                    </a:ext>
                  </a:extLst>
                </a:gridCol>
                <a:gridCol w="1014940">
                  <a:extLst>
                    <a:ext uri="{9D8B030D-6E8A-4147-A177-3AD203B41FA5}">
                      <a16:colId xmlns:a16="http://schemas.microsoft.com/office/drawing/2014/main" val="3117432735"/>
                    </a:ext>
                  </a:extLst>
                </a:gridCol>
                <a:gridCol w="1043940">
                  <a:extLst>
                    <a:ext uri="{9D8B030D-6E8A-4147-A177-3AD203B41FA5}">
                      <a16:colId xmlns:a16="http://schemas.microsoft.com/office/drawing/2014/main" val="3482643088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2322964425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2263706232"/>
                    </a:ext>
                  </a:extLst>
                </a:gridCol>
              </a:tblGrid>
              <a:tr h="8861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Quarterly Meter Fee</a:t>
                      </a:r>
                    </a:p>
                    <a:p>
                      <a:pPr algn="ctr"/>
                      <a:r>
                        <a:rPr lang="en-US" sz="1100" dirty="0"/>
                        <a:t>(Not including multiplier)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Customer Allowance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Tier 1 Rate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Tier 2 Rate</a:t>
                      </a:r>
                    </a:p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sz="1100" dirty="0"/>
                        <a:t>1,000 </a:t>
                      </a:r>
                      <a:r>
                        <a:rPr lang="en-US" sz="1100" dirty="0" err="1"/>
                        <a:t>cuft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Tier 3 Rate</a:t>
                      </a:r>
                      <a:endParaRPr lang="en-US" sz="800" dirty="0"/>
                    </a:p>
                    <a:p>
                      <a:pPr algn="ctr"/>
                      <a:r>
                        <a:rPr lang="en-US" sz="1100" dirty="0"/>
                        <a:t>6,000 </a:t>
                      </a:r>
                      <a:r>
                        <a:rPr lang="en-US" sz="1100" dirty="0" err="1"/>
                        <a:t>cuft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793224"/>
                  </a:ext>
                </a:extLst>
              </a:tr>
              <a:tr h="449248">
                <a:tc>
                  <a:txBody>
                    <a:bodyPr/>
                    <a:lstStyle/>
                    <a:p>
                      <a:r>
                        <a:rPr lang="en-US" dirty="0"/>
                        <a:t>Original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$46.41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0.06188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160821"/>
                  </a:ext>
                </a:extLst>
              </a:tr>
              <a:tr h="449248">
                <a:tc>
                  <a:txBody>
                    <a:bodyPr/>
                    <a:lstStyle/>
                    <a:p>
                      <a:r>
                        <a:rPr lang="en-US" dirty="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0.08911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0.10891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0.11448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377218"/>
                  </a:ext>
                </a:extLst>
              </a:tr>
              <a:tr h="449248">
                <a:tc>
                  <a:txBody>
                    <a:bodyPr/>
                    <a:lstStyle/>
                    <a:p>
                      <a:r>
                        <a:rPr lang="en-US" dirty="0"/>
                        <a:t>Proposed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0.06497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01035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7FB57AA-C8AD-31A7-E50D-CF3C0901C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927910"/>
              </p:ext>
            </p:extLst>
          </p:nvPr>
        </p:nvGraphicFramePr>
        <p:xfrm>
          <a:off x="6370319" y="2071369"/>
          <a:ext cx="2480166" cy="2368823"/>
        </p:xfrm>
        <a:graphic>
          <a:graphicData uri="http://schemas.openxmlformats.org/drawingml/2006/table">
            <a:tbl>
              <a:tblPr firstRow="1" bandRow="1">
                <a:tableStyleId>{E1694D32-8944-4FFB-A3EF-AD25BE2BD4F4}</a:tableStyleId>
              </a:tblPr>
              <a:tblGrid>
                <a:gridCol w="1241004">
                  <a:extLst>
                    <a:ext uri="{9D8B030D-6E8A-4147-A177-3AD203B41FA5}">
                      <a16:colId xmlns:a16="http://schemas.microsoft.com/office/drawing/2014/main" val="2172432549"/>
                    </a:ext>
                  </a:extLst>
                </a:gridCol>
                <a:gridCol w="1239162">
                  <a:extLst>
                    <a:ext uri="{9D8B030D-6E8A-4147-A177-3AD203B41FA5}">
                      <a16:colId xmlns:a16="http://schemas.microsoft.com/office/drawing/2014/main" val="3967726793"/>
                    </a:ext>
                  </a:extLst>
                </a:gridCol>
              </a:tblGrid>
              <a:tr h="1003334">
                <a:tc>
                  <a:txBody>
                    <a:bodyPr/>
                    <a:lstStyle/>
                    <a:p>
                      <a:r>
                        <a:rPr lang="en-US" dirty="0"/>
                        <a:t>Model Predictions - Proposed Rates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Revenue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793224"/>
                  </a:ext>
                </a:extLst>
              </a:tr>
              <a:tr h="455163">
                <a:tc>
                  <a:txBody>
                    <a:bodyPr/>
                    <a:lstStyle/>
                    <a:p>
                      <a:r>
                        <a:rPr lang="en-US" dirty="0"/>
                        <a:t>Dry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$1,248,873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160821"/>
                  </a:ext>
                </a:extLst>
              </a:tr>
              <a:tr h="455163">
                <a:tc>
                  <a:txBody>
                    <a:bodyPr/>
                    <a:lstStyle/>
                    <a:p>
                      <a:r>
                        <a:rPr lang="en-US" dirty="0"/>
                        <a:t>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$1,085,694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377218"/>
                  </a:ext>
                </a:extLst>
              </a:tr>
              <a:tr h="455163">
                <a:tc>
                  <a:txBody>
                    <a:bodyPr/>
                    <a:lstStyle/>
                    <a:p>
                      <a:r>
                        <a:rPr lang="en-US" dirty="0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$1,190,109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010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356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83361-26FF-4C78-C663-09127B3DD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434F6-786B-6808-FA47-80D554C6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24135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Recommendation #2: Proposed Rates for Sewer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D0818-DC6C-E7A5-A7F3-169FC2566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705" y="638917"/>
            <a:ext cx="8540307" cy="1060343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The fixed rate remains the same as the current fixed rate with the multiplier applied based on meter size – called </a:t>
            </a:r>
            <a:r>
              <a:rPr lang="en-US" sz="2000" u="sng" dirty="0"/>
              <a:t>Meter Fee</a:t>
            </a:r>
          </a:p>
          <a:p>
            <a:pPr lvl="1"/>
            <a:r>
              <a:rPr lang="en-US" dirty="0"/>
              <a:t>Multiplier applied to the model for predictions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F16BD44-3C9F-0147-521A-79D37CA07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566828"/>
              </p:ext>
            </p:extLst>
          </p:nvPr>
        </p:nvGraphicFramePr>
        <p:xfrm>
          <a:off x="251459" y="2071370"/>
          <a:ext cx="5844541" cy="2368824"/>
        </p:xfrm>
        <a:graphic>
          <a:graphicData uri="http://schemas.openxmlformats.org/drawingml/2006/table">
            <a:tbl>
              <a:tblPr firstRow="1" bandRow="1">
                <a:tableStyleId>{E1694D32-8944-4FFB-A3EF-AD25BE2BD4F4}</a:tableStyleId>
              </a:tblPr>
              <a:tblGrid>
                <a:gridCol w="998221">
                  <a:extLst>
                    <a:ext uri="{9D8B030D-6E8A-4147-A177-3AD203B41FA5}">
                      <a16:colId xmlns:a16="http://schemas.microsoft.com/office/drawing/2014/main" val="2172432549"/>
                    </a:ext>
                  </a:extLst>
                </a:gridCol>
                <a:gridCol w="996740">
                  <a:extLst>
                    <a:ext uri="{9D8B030D-6E8A-4147-A177-3AD203B41FA5}">
                      <a16:colId xmlns:a16="http://schemas.microsoft.com/office/drawing/2014/main" val="3967726793"/>
                    </a:ext>
                  </a:extLst>
                </a:gridCol>
                <a:gridCol w="1014940">
                  <a:extLst>
                    <a:ext uri="{9D8B030D-6E8A-4147-A177-3AD203B41FA5}">
                      <a16:colId xmlns:a16="http://schemas.microsoft.com/office/drawing/2014/main" val="3117432735"/>
                    </a:ext>
                  </a:extLst>
                </a:gridCol>
                <a:gridCol w="1043940">
                  <a:extLst>
                    <a:ext uri="{9D8B030D-6E8A-4147-A177-3AD203B41FA5}">
                      <a16:colId xmlns:a16="http://schemas.microsoft.com/office/drawing/2014/main" val="3482643088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2322964425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2263706232"/>
                    </a:ext>
                  </a:extLst>
                </a:gridCol>
              </a:tblGrid>
              <a:tr h="8861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Quarterly Meter Fee </a:t>
                      </a:r>
                      <a:r>
                        <a:rPr lang="en-US" sz="1100" dirty="0"/>
                        <a:t>(Not including multiplier)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Customer Allowance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Tier 1 Rate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Tier 2 Rate</a:t>
                      </a:r>
                    </a:p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sz="1100" dirty="0"/>
                        <a:t>1,000 </a:t>
                      </a:r>
                      <a:r>
                        <a:rPr lang="en-US" sz="1100" dirty="0" err="1"/>
                        <a:t>cuft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Tier 3 Rate</a:t>
                      </a:r>
                      <a:endParaRPr lang="en-US" sz="800" dirty="0"/>
                    </a:p>
                    <a:p>
                      <a:pPr algn="ctr"/>
                      <a:r>
                        <a:rPr lang="en-US" sz="1100" dirty="0"/>
                        <a:t>6,000 </a:t>
                      </a:r>
                      <a:r>
                        <a:rPr lang="en-US" sz="1100" dirty="0" err="1"/>
                        <a:t>cuft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793224"/>
                  </a:ext>
                </a:extLst>
              </a:tr>
              <a:tr h="449248">
                <a:tc>
                  <a:txBody>
                    <a:bodyPr/>
                    <a:lstStyle/>
                    <a:p>
                      <a:r>
                        <a:rPr lang="en-US" dirty="0"/>
                        <a:t>Original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$65.57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0.08743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160821"/>
                  </a:ext>
                </a:extLst>
              </a:tr>
              <a:tr h="449248">
                <a:tc>
                  <a:txBody>
                    <a:bodyPr/>
                    <a:lstStyle/>
                    <a:p>
                      <a:r>
                        <a:rPr lang="en-US" dirty="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$29.51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0.12065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0.14339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0.17486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377218"/>
                  </a:ext>
                </a:extLst>
              </a:tr>
              <a:tr h="449248">
                <a:tc>
                  <a:txBody>
                    <a:bodyPr/>
                    <a:lstStyle/>
                    <a:p>
                      <a:r>
                        <a:rPr lang="en-US" dirty="0"/>
                        <a:t>Proposed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$29.51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0.08743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01035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36D5F56-E640-5A70-F3D9-745305463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424126"/>
              </p:ext>
            </p:extLst>
          </p:nvPr>
        </p:nvGraphicFramePr>
        <p:xfrm>
          <a:off x="6370319" y="2071369"/>
          <a:ext cx="2480166" cy="2368823"/>
        </p:xfrm>
        <a:graphic>
          <a:graphicData uri="http://schemas.openxmlformats.org/drawingml/2006/table">
            <a:tbl>
              <a:tblPr firstRow="1" bandRow="1">
                <a:tableStyleId>{E1694D32-8944-4FFB-A3EF-AD25BE2BD4F4}</a:tableStyleId>
              </a:tblPr>
              <a:tblGrid>
                <a:gridCol w="1241004">
                  <a:extLst>
                    <a:ext uri="{9D8B030D-6E8A-4147-A177-3AD203B41FA5}">
                      <a16:colId xmlns:a16="http://schemas.microsoft.com/office/drawing/2014/main" val="2172432549"/>
                    </a:ext>
                  </a:extLst>
                </a:gridCol>
                <a:gridCol w="1239162">
                  <a:extLst>
                    <a:ext uri="{9D8B030D-6E8A-4147-A177-3AD203B41FA5}">
                      <a16:colId xmlns:a16="http://schemas.microsoft.com/office/drawing/2014/main" val="3967726793"/>
                    </a:ext>
                  </a:extLst>
                </a:gridCol>
              </a:tblGrid>
              <a:tr h="1003334">
                <a:tc>
                  <a:txBody>
                    <a:bodyPr/>
                    <a:lstStyle/>
                    <a:p>
                      <a:r>
                        <a:rPr lang="en-US" dirty="0"/>
                        <a:t>Model Predictions - Proposed Rates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Revenue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793224"/>
                  </a:ext>
                </a:extLst>
              </a:tr>
              <a:tr h="455163">
                <a:tc>
                  <a:txBody>
                    <a:bodyPr/>
                    <a:lstStyle/>
                    <a:p>
                      <a:r>
                        <a:rPr lang="en-US" dirty="0"/>
                        <a:t>Dry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$1,386,099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160821"/>
                  </a:ext>
                </a:extLst>
              </a:tr>
              <a:tr h="455163">
                <a:tc>
                  <a:txBody>
                    <a:bodyPr/>
                    <a:lstStyle/>
                    <a:p>
                      <a:r>
                        <a:rPr lang="en-US" dirty="0"/>
                        <a:t>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$1,187,115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377218"/>
                  </a:ext>
                </a:extLst>
              </a:tr>
              <a:tr h="455163">
                <a:tc>
                  <a:txBody>
                    <a:bodyPr/>
                    <a:lstStyle/>
                    <a:p>
                      <a:r>
                        <a:rPr lang="en-US" dirty="0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b="1" dirty="0"/>
                        <a:t>$1,079,774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010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2206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ECCD6-94B3-ACBB-F289-6171B30A1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90" y="60960"/>
            <a:ext cx="3267290" cy="1920239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Impact of Proposed Rate Structure and Rates Across the Volume Spectrum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3F1C4A-283C-CEA0-E4A5-070683CAE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290" y="0"/>
            <a:ext cx="3638980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110896-451D-D951-332E-984B177D6CDE}"/>
              </a:ext>
            </a:extLst>
          </p:cNvPr>
          <p:cNvSpPr txBox="1"/>
          <p:nvPr/>
        </p:nvSpPr>
        <p:spPr>
          <a:xfrm>
            <a:off x="306490" y="2122170"/>
            <a:ext cx="36389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Bars represent differences in costs between the proposed and current rate structure and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Bars above the line show increased costs compared to current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Bars below the line show decreased costs compared to current</a:t>
            </a:r>
          </a:p>
        </p:txBody>
      </p:sp>
    </p:spTree>
    <p:extLst>
      <p:ext uri="{BB962C8B-B14F-4D97-AF65-F5344CB8AC3E}">
        <p14:creationId xmlns:p14="http://schemas.microsoft.com/office/powerpoint/2010/main" val="3785250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303ED-3D11-86F7-1F61-F25393A8B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61C39-5ABA-00F5-34B9-7574966E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351795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Recommendation #3: Proposed Select Board Review Frequency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68FE7-EE83-DC57-CD04-94D5CC1E4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3765" y="1073257"/>
            <a:ext cx="8540307" cy="3068947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Select Board reviews water and sewer rates and fund balances yearly</a:t>
            </a:r>
          </a:p>
          <a:p>
            <a:endParaRPr lang="en-US" sz="1100" dirty="0"/>
          </a:p>
          <a:p>
            <a:r>
              <a:rPr lang="en-US" sz="2000" dirty="0"/>
              <a:t>Adjustments can be made to the meter fee and rates as needed</a:t>
            </a:r>
          </a:p>
          <a:p>
            <a:pPr lvl="1"/>
            <a:r>
              <a:rPr lang="en-US" sz="1600" dirty="0"/>
              <a:t>Comparing actual revenues with predicted revenues</a:t>
            </a:r>
          </a:p>
          <a:p>
            <a:pPr lvl="1"/>
            <a:r>
              <a:rPr lang="en-US" sz="1600" dirty="0"/>
              <a:t>Adjusting revenue targets based on the current FY budget for the water and sewer enterprises</a:t>
            </a:r>
          </a:p>
          <a:p>
            <a:pPr lvl="1"/>
            <a:r>
              <a:rPr lang="en-US" sz="1600" dirty="0"/>
              <a:t>Assessing use of fund balances relative capital improvement plans for the current FY year</a:t>
            </a:r>
          </a:p>
          <a:p>
            <a:pPr marL="596900" lvl="1" indent="0">
              <a:buNone/>
            </a:pPr>
            <a:endParaRPr lang="en-US" sz="1100" dirty="0"/>
          </a:p>
          <a:p>
            <a:r>
              <a:rPr lang="en-US" sz="2000" dirty="0"/>
              <a:t>Regular reviews and adjustments protect the rate payers from a single very large increase</a:t>
            </a:r>
          </a:p>
          <a:p>
            <a:endParaRPr lang="en-US" sz="1100" dirty="0"/>
          </a:p>
          <a:p>
            <a:pPr marL="1143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06090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6C848E-7CE8-37D0-C221-DE180450E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77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5441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F29C-44EE-E781-5A27-ED1779488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A77F0-F65B-75A6-361F-5396B40B5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06300"/>
            <a:ext cx="3281164" cy="75570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Task Force Members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F0BA4-FBF1-B60D-BF76-595957744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sz="400" dirty="0"/>
          </a:p>
          <a:p>
            <a:pPr indent="-342900"/>
            <a:endParaRPr lang="en-US" sz="20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5925362-5B24-F809-9BDB-22F6D793B3FF}"/>
              </a:ext>
            </a:extLst>
          </p:cNvPr>
          <p:cNvSpPr txBox="1">
            <a:spLocks/>
          </p:cNvSpPr>
          <p:nvPr/>
        </p:nvSpPr>
        <p:spPr>
          <a:xfrm>
            <a:off x="464100" y="1163384"/>
            <a:ext cx="2808000" cy="27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14300" indent="0">
              <a:buFont typeface="Open Sans"/>
              <a:buNone/>
            </a:pPr>
            <a:endParaRPr lang="en-US" sz="400" dirty="0"/>
          </a:p>
          <a:p>
            <a:pPr indent="-342900"/>
            <a:r>
              <a:rPr lang="en-US" sz="2000" dirty="0"/>
              <a:t>David Bernstein</a:t>
            </a:r>
          </a:p>
          <a:p>
            <a:pPr indent="-342900"/>
            <a:r>
              <a:rPr lang="en-US" sz="2000" dirty="0"/>
              <a:t>Tim Jenkins</a:t>
            </a:r>
          </a:p>
          <a:p>
            <a:pPr indent="-342900"/>
            <a:r>
              <a:rPr lang="en-US" sz="2000" dirty="0"/>
              <a:t>Leslie Lewis</a:t>
            </a:r>
          </a:p>
          <a:p>
            <a:pPr indent="-342900"/>
            <a:r>
              <a:rPr lang="en-US" sz="2000" dirty="0"/>
              <a:t>David Odland</a:t>
            </a:r>
          </a:p>
          <a:p>
            <a:pPr indent="-342900"/>
            <a:r>
              <a:rPr lang="en-US" sz="2000" dirty="0"/>
              <a:t>Kate Taylor</a:t>
            </a:r>
          </a:p>
          <a:p>
            <a:pPr indent="-342900"/>
            <a:r>
              <a:rPr lang="en-US" sz="2000" dirty="0"/>
              <a:t>Ed Walker</a:t>
            </a:r>
          </a:p>
          <a:p>
            <a:pPr indent="-342900"/>
            <a:r>
              <a:rPr lang="en-US" sz="2000" dirty="0"/>
              <a:t>Steve Waker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DE99EA-FF35-2862-8B01-6197E8ED80D3}"/>
              </a:ext>
            </a:extLst>
          </p:cNvPr>
          <p:cNvSpPr txBox="1">
            <a:spLocks/>
          </p:cNvSpPr>
          <p:nvPr/>
        </p:nvSpPr>
        <p:spPr>
          <a:xfrm>
            <a:off x="5135880" y="302592"/>
            <a:ext cx="3281164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r>
              <a:rPr lang="en-US" sz="2800" dirty="0">
                <a:latin typeface="Gill Sans MT" panose="020B0502020104020203" pitchFamily="34" charset="77"/>
              </a:rPr>
              <a:t>Town Staff Support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B978839-AD02-01BC-B187-8487228F237E}"/>
              </a:ext>
            </a:extLst>
          </p:cNvPr>
          <p:cNvSpPr txBox="1">
            <a:spLocks/>
          </p:cNvSpPr>
          <p:nvPr/>
        </p:nvSpPr>
        <p:spPr>
          <a:xfrm>
            <a:off x="5226600" y="1163384"/>
            <a:ext cx="2808000" cy="27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14300" indent="0">
              <a:buFont typeface="Open Sans"/>
              <a:buNone/>
            </a:pPr>
            <a:endParaRPr lang="en-US" sz="400" dirty="0"/>
          </a:p>
          <a:p>
            <a:pPr indent="-342900"/>
            <a:r>
              <a:rPr lang="en-US" sz="2000" dirty="0"/>
              <a:t>Nate Brown</a:t>
            </a:r>
          </a:p>
          <a:p>
            <a:pPr indent="-342900"/>
            <a:r>
              <a:rPr lang="en-US" sz="2000" dirty="0"/>
              <a:t>Lilli Gilligan</a:t>
            </a:r>
          </a:p>
          <a:p>
            <a:pPr indent="-342900"/>
            <a:r>
              <a:rPr lang="en-US" sz="2000" dirty="0"/>
              <a:t>Beth Marsh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F05521A-4750-245F-9759-803193C37D33}"/>
              </a:ext>
            </a:extLst>
          </p:cNvPr>
          <p:cNvSpPr txBox="1">
            <a:spLocks/>
          </p:cNvSpPr>
          <p:nvPr/>
        </p:nvSpPr>
        <p:spPr>
          <a:xfrm>
            <a:off x="1614720" y="4149444"/>
            <a:ext cx="576906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conomica"/>
              <a:buNone/>
              <a:defRPr sz="30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r>
              <a:rPr lang="en-US" sz="2800" dirty="0">
                <a:latin typeface="Gill Sans MT" panose="020B0502020104020203" pitchFamily="34" charset="77"/>
              </a:rPr>
              <a:t>Select Board Laision: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Bonnie Tucker</a:t>
            </a:r>
            <a:r>
              <a:rPr lang="en-US" sz="2000" dirty="0">
                <a:latin typeface="Gill Sans MT" panose="020B0502020104020203" pitchFamily="34" charset="77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537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2F84B6A-C000-9E58-28FE-F2B83C637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90" y="408961"/>
            <a:ext cx="8913412" cy="630228"/>
          </a:xfrm>
        </p:spPr>
        <p:txBody>
          <a:bodyPr>
            <a:noAutofit/>
          </a:bodyPr>
          <a:lstStyle/>
          <a:p>
            <a:r>
              <a:rPr lang="en-US" sz="2800" u="sng" dirty="0">
                <a:latin typeface="Gill Sans MT" panose="020B0502020104020203" pitchFamily="34" charset="77"/>
              </a:rPr>
              <a:t>Goals:</a:t>
            </a:r>
            <a:r>
              <a:rPr lang="en-US" sz="2800" dirty="0">
                <a:latin typeface="Gill Sans MT" panose="020B0502020104020203" pitchFamily="34" charset="77"/>
              </a:rPr>
              <a:t> Revenues Meet Expenditures And Fairness Across Water Use Spectrum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7012275-46D8-00C8-FF43-1F32281815A9}"/>
              </a:ext>
            </a:extLst>
          </p:cNvPr>
          <p:cNvSpPr/>
          <p:nvPr/>
        </p:nvSpPr>
        <p:spPr>
          <a:xfrm>
            <a:off x="3657601" y="1309600"/>
            <a:ext cx="1896532" cy="127683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Revenue Meets Expenditures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38A7D0F-D4E5-F3D1-3D8D-8C3AD5B55F1F}"/>
              </a:ext>
            </a:extLst>
          </p:cNvPr>
          <p:cNvSpPr/>
          <p:nvPr/>
        </p:nvSpPr>
        <p:spPr>
          <a:xfrm>
            <a:off x="1684863" y="2503407"/>
            <a:ext cx="1871136" cy="12768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Economic Development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4283639-574C-A40E-AB26-9CC99C7BFE4F}"/>
              </a:ext>
            </a:extLst>
          </p:cNvPr>
          <p:cNvSpPr/>
          <p:nvPr/>
        </p:nvSpPr>
        <p:spPr>
          <a:xfrm>
            <a:off x="5697220" y="2511873"/>
            <a:ext cx="1741714" cy="1276837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bg1"/>
                </a:solidFill>
              </a:rPr>
              <a:t>Fairness Across the Water Use Spectrum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FACEEC3-9204-3DD2-FDAF-6434F9C50D3E}"/>
              </a:ext>
            </a:extLst>
          </p:cNvPr>
          <p:cNvSpPr/>
          <p:nvPr/>
        </p:nvSpPr>
        <p:spPr>
          <a:xfrm>
            <a:off x="3666067" y="3782725"/>
            <a:ext cx="1888065" cy="1276837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Conservation Promotion</a:t>
            </a:r>
          </a:p>
        </p:txBody>
      </p:sp>
      <p:sp>
        <p:nvSpPr>
          <p:cNvPr id="13" name="Quad Arrow 12">
            <a:extLst>
              <a:ext uri="{FF2B5EF4-FFF2-40B4-BE49-F238E27FC236}">
                <a16:creationId xmlns:a16="http://schemas.microsoft.com/office/drawing/2014/main" id="{037EEE7A-5505-AC1C-48BA-68A4783BE94B}"/>
              </a:ext>
            </a:extLst>
          </p:cNvPr>
          <p:cNvSpPr/>
          <p:nvPr/>
        </p:nvSpPr>
        <p:spPr>
          <a:xfrm>
            <a:off x="3784600" y="2693669"/>
            <a:ext cx="1659465" cy="1018117"/>
          </a:xfrm>
          <a:prstGeom prst="quad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3DBACF6-0801-76E6-C7C9-7FB8FF06DD21}"/>
              </a:ext>
            </a:extLst>
          </p:cNvPr>
          <p:cNvCxnSpPr/>
          <p:nvPr/>
        </p:nvCxnSpPr>
        <p:spPr>
          <a:xfrm flipH="1">
            <a:off x="7270508" y="2190037"/>
            <a:ext cx="531586" cy="4539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C9BB54DE-304B-CFCB-CA2B-F8901035090E}"/>
              </a:ext>
            </a:extLst>
          </p:cNvPr>
          <p:cNvCxnSpPr/>
          <p:nvPr/>
        </p:nvCxnSpPr>
        <p:spPr>
          <a:xfrm flipH="1">
            <a:off x="5517908" y="1146097"/>
            <a:ext cx="531586" cy="4539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760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C906F-83FA-E2AB-F3B3-01BA83546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851A1-D845-FF3B-2809-8048AECB2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176535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A8736-77B8-B943-CEB2-AAD425B6B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145" y="882757"/>
            <a:ext cx="8540307" cy="3068947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/>
              <a:t>Current Fund Balance in the Water and Sewer Enterprises</a:t>
            </a:r>
          </a:p>
          <a:p>
            <a:endParaRPr lang="en-US" sz="1100" dirty="0"/>
          </a:p>
          <a:p>
            <a:r>
              <a:rPr lang="en-US" sz="2000" dirty="0"/>
              <a:t>Target Revenue for Task Force Recommendations</a:t>
            </a:r>
            <a:endParaRPr lang="en-US" sz="1200" dirty="0"/>
          </a:p>
          <a:p>
            <a:pPr marL="596900" lvl="1" indent="0">
              <a:buNone/>
            </a:pPr>
            <a:endParaRPr lang="en-US" sz="1100" dirty="0"/>
          </a:p>
          <a:p>
            <a:r>
              <a:rPr lang="en-US" sz="2000" dirty="0"/>
              <a:t>Total Town Water Volume Usage Across Past 8 Years Informs Interpretation of Model Predictions</a:t>
            </a:r>
          </a:p>
          <a:p>
            <a:endParaRPr lang="en-US" sz="1100" dirty="0"/>
          </a:p>
          <a:p>
            <a:r>
              <a:rPr lang="en-US" sz="2000" dirty="0"/>
              <a:t>Recommendations:</a:t>
            </a:r>
          </a:p>
          <a:p>
            <a:pPr marL="939800" lvl="1" indent="-342900">
              <a:buFont typeface="+mj-lt"/>
              <a:buAutoNum type="arabicPeriod"/>
            </a:pPr>
            <a:r>
              <a:rPr lang="en-US" sz="1600" dirty="0"/>
              <a:t>Proposed Rate Structure</a:t>
            </a:r>
          </a:p>
          <a:p>
            <a:pPr marL="939800" lvl="1" indent="-342900">
              <a:buFont typeface="+mj-lt"/>
              <a:buAutoNum type="arabicPeriod"/>
            </a:pPr>
            <a:r>
              <a:rPr lang="en-US" sz="1600" dirty="0"/>
              <a:t>Proposed Rates</a:t>
            </a:r>
          </a:p>
          <a:p>
            <a:pPr lvl="2"/>
            <a:r>
              <a:rPr lang="en-US" sz="1600" dirty="0"/>
              <a:t>Impact Analysis of Proposed Rate Structure and Proposed Rates on Accounts Along the Volume Spectrum</a:t>
            </a:r>
          </a:p>
          <a:p>
            <a:pPr marL="939800" lvl="1" indent="-342900">
              <a:buFont typeface="+mj-lt"/>
              <a:buAutoNum type="arabicPeriod"/>
            </a:pPr>
            <a:r>
              <a:rPr lang="en-US" sz="1600" dirty="0"/>
              <a:t>Proposed Frequency of Review by the Select Board</a:t>
            </a:r>
          </a:p>
          <a:p>
            <a:pPr lvl="1"/>
            <a:endParaRPr lang="en-US" sz="1100" dirty="0"/>
          </a:p>
          <a:p>
            <a:pPr marL="1143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62440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5B9B7-D3BA-F5F3-0E99-AE8650677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971A0-75EF-0270-1244-82ED670C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94006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Current Water and Sewer Enterprise Fund Balances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6176C-B5E7-55C6-F348-30BA200FE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760" y="906780"/>
            <a:ext cx="7460700" cy="630228"/>
          </a:xfrm>
        </p:spPr>
        <p:txBody>
          <a:bodyPr/>
          <a:lstStyle/>
          <a:p>
            <a:pPr marL="114300" indent="0">
              <a:buNone/>
            </a:pPr>
            <a:r>
              <a:rPr lang="en-US" sz="2000" dirty="0"/>
              <a:t>Fund balances fund capital and non-repeating expenditures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sz="1600" dirty="0"/>
          </a:p>
          <a:p>
            <a:pPr marL="596900" lvl="1" indent="0">
              <a:buNone/>
            </a:pPr>
            <a:endParaRPr lang="en-US" sz="800" dirty="0"/>
          </a:p>
          <a:p>
            <a:pPr marL="596900" lvl="1" indent="0">
              <a:buNone/>
            </a:pPr>
            <a:endParaRPr lang="en-US" sz="16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20DF2C2-2E17-E4F4-5DB4-2E6D5F522EB8}"/>
              </a:ext>
            </a:extLst>
          </p:cNvPr>
          <p:cNvSpPr txBox="1">
            <a:spLocks/>
          </p:cNvSpPr>
          <p:nvPr/>
        </p:nvSpPr>
        <p:spPr>
          <a:xfrm>
            <a:off x="464100" y="1757744"/>
            <a:ext cx="2808000" cy="27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14300" indent="0">
              <a:buFont typeface="Open Sans"/>
              <a:buNone/>
            </a:pPr>
            <a:endParaRPr lang="en-US" sz="400" dirty="0"/>
          </a:p>
          <a:p>
            <a:pPr marL="114300" indent="0" algn="ctr">
              <a:buNone/>
            </a:pPr>
            <a:r>
              <a:rPr lang="en-US" sz="2000" dirty="0"/>
              <a:t>Water Enterprise* Fund Balance</a:t>
            </a:r>
          </a:p>
          <a:p>
            <a:pPr marL="114300" indent="0" algn="ctr">
              <a:buNone/>
            </a:pPr>
            <a:endParaRPr lang="en-US" sz="2000" dirty="0"/>
          </a:p>
          <a:p>
            <a:pPr marL="114300" indent="0" algn="ctr">
              <a:buNone/>
            </a:pPr>
            <a:r>
              <a:rPr lang="en-US" sz="2000" b="1" dirty="0"/>
              <a:t>$3,605,572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86277F-90F0-E021-0795-00D705021DC7}"/>
              </a:ext>
            </a:extLst>
          </p:cNvPr>
          <p:cNvSpPr txBox="1">
            <a:spLocks/>
          </p:cNvSpPr>
          <p:nvPr/>
        </p:nvSpPr>
        <p:spPr>
          <a:xfrm>
            <a:off x="4220760" y="1765364"/>
            <a:ext cx="2808000" cy="27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14300" indent="0">
              <a:buFont typeface="Open Sans"/>
              <a:buNone/>
            </a:pPr>
            <a:endParaRPr lang="en-US" sz="400" dirty="0"/>
          </a:p>
          <a:p>
            <a:pPr marL="114300" indent="0" algn="ctr">
              <a:buNone/>
            </a:pPr>
            <a:r>
              <a:rPr lang="en-US" sz="2000" dirty="0"/>
              <a:t>Sewer Enterprise* Fund Balance</a:t>
            </a:r>
          </a:p>
          <a:p>
            <a:pPr marL="114300" indent="0" algn="ctr">
              <a:buNone/>
            </a:pPr>
            <a:endParaRPr lang="en-US" sz="2000" dirty="0"/>
          </a:p>
          <a:p>
            <a:pPr marL="114300" indent="0" algn="ctr">
              <a:buNone/>
            </a:pPr>
            <a:r>
              <a:rPr lang="en-US" sz="2000" b="1" dirty="0"/>
              <a:t>$3,148,481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4B516A-4163-877C-C524-BF2797F02BD9}"/>
              </a:ext>
            </a:extLst>
          </p:cNvPr>
          <p:cNvSpPr txBox="1"/>
          <p:nvPr/>
        </p:nvSpPr>
        <p:spPr>
          <a:xfrm>
            <a:off x="297180" y="4709160"/>
            <a:ext cx="2861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Fund Balance as of July 1, 2026</a:t>
            </a:r>
          </a:p>
        </p:txBody>
      </p:sp>
    </p:spTree>
    <p:extLst>
      <p:ext uri="{BB962C8B-B14F-4D97-AF65-F5344CB8AC3E}">
        <p14:creationId xmlns:p14="http://schemas.microsoft.com/office/powerpoint/2010/main" val="1553991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5DFB2-AC0D-9623-28C5-C3A344202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CD6D1-136A-C7D5-6372-CDA2DAE23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94006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Target Revenues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A72B4AC-0BF4-7DB0-8635-254D9EC09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015120"/>
              </p:ext>
            </p:extLst>
          </p:nvPr>
        </p:nvGraphicFramePr>
        <p:xfrm>
          <a:off x="1059180" y="1225550"/>
          <a:ext cx="6560820" cy="2758440"/>
        </p:xfrm>
        <a:graphic>
          <a:graphicData uri="http://schemas.openxmlformats.org/drawingml/2006/table">
            <a:tbl>
              <a:tblPr firstRow="1" bandRow="1">
                <a:tableStyleId>{E1694D32-8944-4FFB-A3EF-AD25BE2BD4F4}</a:tableStyleId>
              </a:tblPr>
              <a:tblGrid>
                <a:gridCol w="2537460">
                  <a:extLst>
                    <a:ext uri="{9D8B030D-6E8A-4147-A177-3AD203B41FA5}">
                      <a16:colId xmlns:a16="http://schemas.microsoft.com/office/drawing/2014/main" val="532172764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85055929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167781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Revenues/Expenditures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Water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Sewer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0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Total Revenue Matching Total Expenditures – FY 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$1,807,464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$2,015,734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67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2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Non-User Revenues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$617,355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$935,960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31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Capital and Non-Repeating Expenditures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$192,000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618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Target Revenues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/>
                        <a:t>$1,190,109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/>
                        <a:t>$1,079,774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118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168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F3A6D-4346-0A2E-C059-897D6212C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B3698-C938-9406-6713-AEDF7899B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398806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Total Town Water Volume Usage For Past 8 Years  Resembles Dry Year Volume Assumption in Rate Model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55488CE-3C9D-1FCA-7A03-39459F8A7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29214"/>
              </p:ext>
            </p:extLst>
          </p:nvPr>
        </p:nvGraphicFramePr>
        <p:xfrm>
          <a:off x="1059181" y="1126490"/>
          <a:ext cx="6103619" cy="3855720"/>
        </p:xfrm>
        <a:graphic>
          <a:graphicData uri="http://schemas.openxmlformats.org/drawingml/2006/table">
            <a:tbl>
              <a:tblPr firstRow="1" bandRow="1">
                <a:tableStyleId>{E1694D32-8944-4FFB-A3EF-AD25BE2BD4F4}</a:tableStyleId>
              </a:tblPr>
              <a:tblGrid>
                <a:gridCol w="1339819">
                  <a:extLst>
                    <a:ext uri="{9D8B030D-6E8A-4147-A177-3AD203B41FA5}">
                      <a16:colId xmlns:a16="http://schemas.microsoft.com/office/drawing/2014/main" val="532172764"/>
                    </a:ext>
                  </a:extLst>
                </a:gridCol>
                <a:gridCol w="1644645">
                  <a:extLst>
                    <a:ext uri="{9D8B030D-6E8A-4147-A177-3AD203B41FA5}">
                      <a16:colId xmlns:a16="http://schemas.microsoft.com/office/drawing/2014/main" val="3850559290"/>
                    </a:ext>
                  </a:extLst>
                </a:gridCol>
                <a:gridCol w="1424887">
                  <a:extLst>
                    <a:ext uri="{9D8B030D-6E8A-4147-A177-3AD203B41FA5}">
                      <a16:colId xmlns:a16="http://schemas.microsoft.com/office/drawing/2014/main" val="2167781140"/>
                    </a:ext>
                  </a:extLst>
                </a:gridCol>
                <a:gridCol w="1694268">
                  <a:extLst>
                    <a:ext uri="{9D8B030D-6E8A-4147-A177-3AD203B41FA5}">
                      <a16:colId xmlns:a16="http://schemas.microsoft.com/office/drawing/2014/main" val="32119272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Year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Actual Town Water Use (</a:t>
                      </a:r>
                      <a:r>
                        <a:rPr lang="en-US" b="1" dirty="0" err="1"/>
                        <a:t>cuft</a:t>
                      </a:r>
                      <a:r>
                        <a:rPr lang="en-US" b="1" dirty="0"/>
                        <a:t>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Model (</a:t>
                      </a:r>
                      <a:r>
                        <a:rPr lang="en-US" b="1" dirty="0" err="1"/>
                        <a:t>cuft</a:t>
                      </a:r>
                      <a:r>
                        <a:rPr lang="en-US" b="1" dirty="0"/>
                        <a:t>) – Dry Year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Model (</a:t>
                      </a:r>
                      <a:r>
                        <a:rPr lang="en-US" b="1" dirty="0" err="1"/>
                        <a:t>cuft</a:t>
                      </a:r>
                      <a:r>
                        <a:rPr lang="en-US" b="1" dirty="0"/>
                        <a:t>) – Wet Year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0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17,206,500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17,118,003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12,011,080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67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2" indent="0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17,379,669</a:t>
                      </a:r>
                    </a:p>
                  </a:txBody>
                  <a:tcPr/>
                </a:tc>
                <a:tc rowSpan="8" gridSpan="2"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31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16,402,400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618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16,330,500</a:t>
                      </a:r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118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15,548,555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327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15,715,431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799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16,470,363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497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16,988,638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408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16,505,257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234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64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BAC38-276F-BFD1-72A4-B0C3ADB86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4064-258B-4693-D7C0-A7D3F606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176535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Recommendation #1: Proposed Rate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DA404-4A30-16A2-1B61-14DC86797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145" y="1088497"/>
            <a:ext cx="8540307" cy="3068947"/>
          </a:xfrm>
        </p:spPr>
        <p:txBody>
          <a:bodyPr/>
          <a:lstStyle/>
          <a:p>
            <a:r>
              <a:rPr lang="en-US" sz="2000" dirty="0"/>
              <a:t>Fixed cost for water and for sewer access</a:t>
            </a:r>
          </a:p>
          <a:p>
            <a:endParaRPr lang="en-US" sz="1100" dirty="0"/>
          </a:p>
          <a:p>
            <a:r>
              <a:rPr lang="en-US" sz="2000" dirty="0"/>
              <a:t>Multiplier of fixed cost based on meter size</a:t>
            </a:r>
          </a:p>
          <a:p>
            <a:pPr lvl="1"/>
            <a:r>
              <a:rPr lang="en-US" sz="1600" dirty="0"/>
              <a:t>Explained further on the next slide</a:t>
            </a:r>
            <a:endParaRPr lang="en-US" sz="800" dirty="0"/>
          </a:p>
          <a:p>
            <a:pPr marL="596900" lvl="1" indent="0">
              <a:buNone/>
            </a:pPr>
            <a:endParaRPr lang="en-US" sz="1100" dirty="0"/>
          </a:p>
          <a:p>
            <a:r>
              <a:rPr lang="en-US" sz="2000" dirty="0"/>
              <a:t>One single variable rate for all accounts (1 tier)</a:t>
            </a:r>
          </a:p>
          <a:p>
            <a:endParaRPr lang="en-US" sz="1100" dirty="0"/>
          </a:p>
          <a:p>
            <a:r>
              <a:rPr lang="en-US" sz="2000" dirty="0"/>
              <a:t>No consumer allowance</a:t>
            </a:r>
          </a:p>
          <a:p>
            <a:pPr lvl="1"/>
            <a:r>
              <a:rPr lang="en-US" sz="1600" dirty="0"/>
              <a:t>All users pay the variable rate starting with the first cubic foot used</a:t>
            </a:r>
          </a:p>
          <a:p>
            <a:endParaRPr lang="en-US" sz="1100" dirty="0"/>
          </a:p>
          <a:p>
            <a:pPr marL="1143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9973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66B79-8A1E-E0D6-E474-D4C7463AE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1D68A-B81D-0145-38DE-A6BB0FC71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24135"/>
            <a:ext cx="8913412" cy="63022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Multiplier of fixed cost based on meter size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47C06-0384-0602-99BA-C7447B5B8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705" y="585577"/>
            <a:ext cx="8540307" cy="1060343"/>
          </a:xfrm>
        </p:spPr>
        <p:txBody>
          <a:bodyPr/>
          <a:lstStyle/>
          <a:p>
            <a:pPr marL="114300" indent="0">
              <a:buNone/>
            </a:pPr>
            <a:endParaRPr lang="en-US" sz="1100" dirty="0"/>
          </a:p>
          <a:p>
            <a:r>
              <a:rPr lang="en-US" sz="2000" dirty="0"/>
              <a:t>A multiplier is added to the fixed cost as the meter size increases</a:t>
            </a:r>
          </a:p>
          <a:p>
            <a:pPr lvl="1"/>
            <a:r>
              <a:rPr lang="en-US" sz="1600" dirty="0"/>
              <a:t>Used in Keene and Bow</a:t>
            </a:r>
          </a:p>
          <a:p>
            <a:pPr marL="114300" indent="0">
              <a:buNone/>
            </a:pPr>
            <a:endParaRPr lang="en-US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E3267E-8ED3-A50A-236C-499CC83C25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215868"/>
              </p:ext>
            </p:extLst>
          </p:nvPr>
        </p:nvGraphicFramePr>
        <p:xfrm>
          <a:off x="701040" y="1621790"/>
          <a:ext cx="6149341" cy="3114040"/>
        </p:xfrm>
        <a:graphic>
          <a:graphicData uri="http://schemas.openxmlformats.org/drawingml/2006/table">
            <a:tbl>
              <a:tblPr firstRow="1" bandRow="1">
                <a:tableStyleId>{E1694D32-8944-4FFB-A3EF-AD25BE2BD4F4}</a:tableStyleId>
              </a:tblPr>
              <a:tblGrid>
                <a:gridCol w="1813733">
                  <a:extLst>
                    <a:ext uri="{9D8B030D-6E8A-4147-A177-3AD203B41FA5}">
                      <a16:colId xmlns:a16="http://schemas.microsoft.com/office/drawing/2014/main" val="1210586583"/>
                    </a:ext>
                  </a:extLst>
                </a:gridCol>
                <a:gridCol w="1083902">
                  <a:extLst>
                    <a:ext uri="{9D8B030D-6E8A-4147-A177-3AD203B41FA5}">
                      <a16:colId xmlns:a16="http://schemas.microsoft.com/office/drawing/2014/main" val="3078717882"/>
                    </a:ext>
                  </a:extLst>
                </a:gridCol>
                <a:gridCol w="1083902">
                  <a:extLst>
                    <a:ext uri="{9D8B030D-6E8A-4147-A177-3AD203B41FA5}">
                      <a16:colId xmlns:a16="http://schemas.microsoft.com/office/drawing/2014/main" val="4029782760"/>
                    </a:ext>
                  </a:extLst>
                </a:gridCol>
                <a:gridCol w="1083902">
                  <a:extLst>
                    <a:ext uri="{9D8B030D-6E8A-4147-A177-3AD203B41FA5}">
                      <a16:colId xmlns:a16="http://schemas.microsoft.com/office/drawing/2014/main" val="2255504399"/>
                    </a:ext>
                  </a:extLst>
                </a:gridCol>
                <a:gridCol w="1083902">
                  <a:extLst>
                    <a:ext uri="{9D8B030D-6E8A-4147-A177-3AD203B41FA5}">
                      <a16:colId xmlns:a16="http://schemas.microsoft.com/office/drawing/2014/main" val="14698875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Meter Size In Inches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Multiplier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Water $ Impact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Sewer $ Impact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Accounts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797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29.52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1,785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601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31.34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44.27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440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52.23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72.78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656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1/2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104.45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147.55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125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167.12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472.16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62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334.24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472.16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368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522.25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737.75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61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911169"/>
      </p:ext>
    </p:extLst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5152</TotalTime>
  <Words>834</Words>
  <Application>Microsoft Office PowerPoint</Application>
  <PresentationFormat>On-screen Show (16:9)</PresentationFormat>
  <Paragraphs>230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Economica</vt:lpstr>
      <vt:lpstr>Open Sans</vt:lpstr>
      <vt:lpstr>Gill Sans MT</vt:lpstr>
      <vt:lpstr>Luxe</vt:lpstr>
      <vt:lpstr>Utility Task Force Recommendations  </vt:lpstr>
      <vt:lpstr>Task Force Members</vt:lpstr>
      <vt:lpstr>Goals: Revenues Meet Expenditures And Fairness Across Water Use Spectrum</vt:lpstr>
      <vt:lpstr>Agenda</vt:lpstr>
      <vt:lpstr>Current Water and Sewer Enterprise Fund Balances</vt:lpstr>
      <vt:lpstr>Target Revenues</vt:lpstr>
      <vt:lpstr>Total Town Water Volume Usage For Past 8 Years  Resembles Dry Year Volume Assumption in Rate Model</vt:lpstr>
      <vt:lpstr>Recommendation #1: Proposed Rate Structure</vt:lpstr>
      <vt:lpstr>Multiplier of fixed cost based on meter size</vt:lpstr>
      <vt:lpstr>Recommendation #2: Proposed Rates for Water</vt:lpstr>
      <vt:lpstr>Recommendation #2: Proposed Rates for Sewer</vt:lpstr>
      <vt:lpstr>Impact of Proposed Rate Structure and Rates Across the Volume Spectrum</vt:lpstr>
      <vt:lpstr>Recommendation #3: Proposed Select Board Review Frequency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Critical Analysis of the Cognitive, Behavioral, and Health Impacts of Radiofrequency Electromagnetic Field Exposure from Cellphones Phones and Mobile Phone Base Stations on Children</dc:title>
  <dc:creator>Lilli Gilligan</dc:creator>
  <cp:lastModifiedBy>Lilli Gilligan</cp:lastModifiedBy>
  <cp:revision>215</cp:revision>
  <cp:lastPrinted>2026-08-31T13:16:37Z</cp:lastPrinted>
  <dcterms:modified xsi:type="dcterms:W3CDTF">2026-08-31T13:17:45Z</dcterms:modified>
</cp:coreProperties>
</file>